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Poppins" charset="1" panose="00000500000000000000"/>
      <p:regular r:id="rId24"/>
    </p:embeddedFont>
    <p:embeddedFont>
      <p:font typeface="Poppins Bold" charset="1" panose="000008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notesMasters/notesMaster1.xml" Type="http://schemas.openxmlformats.org/officeDocument/2006/relationships/notesMaster"/><Relationship Id="rId22" Target="theme/theme2.xml" Type="http://schemas.openxmlformats.org/officeDocument/2006/relationships/theme"/><Relationship Id="rId23" Target="notesSlides/notesSlide1.xml" Type="http://schemas.openxmlformats.org/officeDocument/2006/relationships/notesSlide"/><Relationship Id="rId24" Target="fonts/font24.fntdata" Type="http://schemas.openxmlformats.org/officeDocument/2006/relationships/font"/><Relationship Id="rId25" Target="notesSlides/notesSlide2.xml" Type="http://schemas.openxmlformats.org/officeDocument/2006/relationships/notesSlide"/><Relationship Id="rId26" Target="fonts/font26.fntdata" Type="http://schemas.openxmlformats.org/officeDocument/2006/relationships/font"/><Relationship Id="rId27" Target="notesSlides/notesSlide3.xml" Type="http://schemas.openxmlformats.org/officeDocument/2006/relationships/notesSlide"/><Relationship Id="rId28" Target="notesSlides/notesSlide4.xml" Type="http://schemas.openxmlformats.org/officeDocument/2006/relationships/notesSlide"/><Relationship Id="rId29" Target="notesSlides/notesSlide5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6.xml" Type="http://schemas.openxmlformats.org/officeDocument/2006/relationships/notesSlide"/><Relationship Id="rId31" Target="notesSlides/notesSlide7.xml" Type="http://schemas.openxmlformats.org/officeDocument/2006/relationships/notesSlide"/><Relationship Id="rId32" Target="notesSlides/notesSlide8.xml" Type="http://schemas.openxmlformats.org/officeDocument/2006/relationships/notesSlide"/><Relationship Id="rId33" Target="notesSlides/notesSlide9.xml" Type="http://schemas.openxmlformats.org/officeDocument/2006/relationships/notesSlide"/><Relationship Id="rId34" Target="notesSlides/notesSlide10.xml" Type="http://schemas.openxmlformats.org/officeDocument/2006/relationships/notesSlide"/><Relationship Id="rId35" Target="notesSlides/notesSlide11.xml" Type="http://schemas.openxmlformats.org/officeDocument/2006/relationships/notesSlide"/><Relationship Id="rId36" Target="notesSlides/notesSlide12.xml" Type="http://schemas.openxmlformats.org/officeDocument/2006/relationships/notesSlide"/><Relationship Id="rId37" Target="notesSlides/notesSlide13.xml" Type="http://schemas.openxmlformats.org/officeDocument/2006/relationships/notesSlide"/><Relationship Id="rId38" Target="notesSlides/notesSlide14.xml" Type="http://schemas.openxmlformats.org/officeDocument/2006/relationships/notesSlide"/><Relationship Id="rId39" Target="notesSlides/notesSlide15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2.png" Type="http://schemas.openxmlformats.org/officeDocument/2006/relationships/image"/><Relationship Id="rId4" Target="../media/image1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2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18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2.png" Type="http://schemas.openxmlformats.org/officeDocument/2006/relationships/image"/><Relationship Id="rId4" Target="../media/image8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2.png" Type="http://schemas.openxmlformats.org/officeDocument/2006/relationships/image"/><Relationship Id="rId4" Target="../media/image12.png" Type="http://schemas.openxmlformats.org/officeDocument/2006/relationships/image"/><Relationship Id="rId5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22"/>
          </a:xfrm>
          <a:custGeom>
            <a:avLst/>
            <a:gdLst/>
            <a:ahLst/>
            <a:cxnLst/>
            <a:rect r="r" b="b" t="t" l="l"/>
            <a:pathLst>
              <a:path h="10287022" w="18288000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0475" y="5739325"/>
            <a:ext cx="10592402" cy="2394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sz="8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NATURAL LANGUAGE PROCESSING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7886159"/>
            <a:ext cx="18288000" cy="5632034"/>
            <a:chOff x="0" y="0"/>
            <a:chExt cx="2833290" cy="87254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33290" cy="872549"/>
            </a:xfrm>
            <a:custGeom>
              <a:avLst/>
              <a:gdLst/>
              <a:ahLst/>
              <a:cxnLst/>
              <a:rect r="r" b="b" t="t" l="l"/>
              <a:pathLst>
                <a:path h="872549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72549"/>
                  </a:lnTo>
                  <a:lnTo>
                    <a:pt x="0" y="872549"/>
                  </a:lnTo>
                  <a:close/>
                </a:path>
              </a:pathLst>
            </a:custGeom>
            <a:blipFill>
              <a:blip r:embed="rId4"/>
              <a:stretch>
                <a:fillRect l="0" t="-133454" r="0" b="-133454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BAG OF WORDS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24000" y="3163665"/>
            <a:ext cx="15499563" cy="4722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Bag of Words model is a standard way to decompose any text into several features that can then be used to train a classifier.</a:t>
            </a:r>
          </a:p>
          <a:p>
            <a:pPr algn="l">
              <a:lnSpc>
                <a:spcPts val="4140"/>
              </a:lnSpc>
            </a:p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method consists of taking all the words from all the corpuses/documents/rows and performing one-hot encoding. However, the final value is a frequency of the word rather than a binary variable</a:t>
            </a:r>
          </a:p>
          <a:p>
            <a:pPr algn="l">
              <a:lnSpc>
                <a:spcPts val="4140"/>
              </a:lnSpc>
            </a:p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essence, each</a:t>
            </a: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 distinct word becomes a feature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414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7886159"/>
            <a:ext cx="18288000" cy="5632034"/>
            <a:chOff x="0" y="0"/>
            <a:chExt cx="2833290" cy="87254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33290" cy="872549"/>
            </a:xfrm>
            <a:custGeom>
              <a:avLst/>
              <a:gdLst/>
              <a:ahLst/>
              <a:cxnLst/>
              <a:rect r="r" b="b" t="t" l="l"/>
              <a:pathLst>
                <a:path h="872549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72549"/>
                  </a:lnTo>
                  <a:lnTo>
                    <a:pt x="0" y="872549"/>
                  </a:lnTo>
                  <a:close/>
                </a:path>
              </a:pathLst>
            </a:custGeom>
            <a:blipFill>
              <a:blip r:embed="rId4"/>
              <a:stretch>
                <a:fillRect l="0" t="-112356" r="0" b="-112356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949008" y="3212972"/>
            <a:ext cx="16071817" cy="3861056"/>
          </a:xfrm>
          <a:custGeom>
            <a:avLst/>
            <a:gdLst/>
            <a:ahLst/>
            <a:cxnLst/>
            <a:rect r="r" b="b" t="t" l="l"/>
            <a:pathLst>
              <a:path h="3861056" w="16071817">
                <a:moveTo>
                  <a:pt x="0" y="0"/>
                </a:moveTo>
                <a:lnTo>
                  <a:pt x="16071817" y="0"/>
                </a:lnTo>
                <a:lnTo>
                  <a:pt x="16071817" y="3861056"/>
                </a:lnTo>
                <a:lnTo>
                  <a:pt x="0" y="38610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8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BAG OF WORDS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00335" y="2604523"/>
            <a:ext cx="7487665" cy="6437836"/>
          </a:xfrm>
          <a:custGeom>
            <a:avLst/>
            <a:gdLst/>
            <a:ahLst/>
            <a:cxnLst/>
            <a:rect r="r" b="b" t="t" l="l"/>
            <a:pathLst>
              <a:path h="6437836" w="7487665">
                <a:moveTo>
                  <a:pt x="0" y="0"/>
                </a:moveTo>
                <a:lnTo>
                  <a:pt x="7487665" y="0"/>
                </a:lnTo>
                <a:lnTo>
                  <a:pt x="7487665" y="6437836"/>
                </a:lnTo>
                <a:lnTo>
                  <a:pt x="0" y="64378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BAG OF WORDS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24000" y="3163665"/>
            <a:ext cx="9567520" cy="681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Problems of bag of words:</a:t>
            </a:r>
          </a:p>
          <a:p>
            <a:pPr algn="l">
              <a:lnSpc>
                <a:spcPts val="4140"/>
              </a:lnSpc>
            </a:p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- you lose the context of the words within the sentence</a:t>
            </a: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- assumes all words are independent</a:t>
            </a:r>
          </a:p>
          <a:p>
            <a:pPr algn="l">
              <a:lnSpc>
                <a:spcPts val="4140"/>
              </a:lnSpc>
            </a:p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"this is not bad" -&gt; "</a:t>
            </a:r>
            <a:r>
              <a:rPr lang="en-US" sz="3000">
                <a:solidFill>
                  <a:srgbClr val="FF1616"/>
                </a:solidFill>
                <a:latin typeface="Poppins"/>
                <a:ea typeface="Poppins"/>
                <a:cs typeface="Poppins"/>
                <a:sym typeface="Poppins"/>
              </a:rPr>
              <a:t>bad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"</a:t>
            </a:r>
          </a:p>
          <a:p>
            <a:pPr algn="l">
              <a:lnSpc>
                <a:spcPts val="4140"/>
              </a:lnSpc>
            </a:p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009600"/>
                </a:solidFill>
                <a:latin typeface="Poppins"/>
                <a:ea typeface="Poppins"/>
                <a:cs typeface="Poppins"/>
                <a:sym typeface="Poppins"/>
              </a:rPr>
              <a:t>solution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: N-Grams performing bag of words but with pairs of sequential words for example:</a:t>
            </a:r>
          </a:p>
          <a:p>
            <a:pPr algn="l">
              <a:lnSpc>
                <a:spcPts val="4140"/>
              </a:lnSpc>
            </a:p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"this is" ; "is not" ; "not bad" would be your features</a:t>
            </a:r>
          </a:p>
          <a:p>
            <a:pPr algn="l">
              <a:lnSpc>
                <a:spcPts val="4140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791314" y="9570900"/>
            <a:ext cx="2496686" cy="594238"/>
          </a:xfrm>
          <a:custGeom>
            <a:avLst/>
            <a:gdLst/>
            <a:ahLst/>
            <a:cxnLst/>
            <a:rect r="r" b="b" t="t" l="l"/>
            <a:pathLst>
              <a:path h="594238" w="2496686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TF-IDF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24000" y="3163665"/>
            <a:ext cx="15499563" cy="1055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Term Frequency Inverse Document Frequency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(TF-IDF) is one of the most important feature engineering techniques in natural language processing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24000" y="5067300"/>
            <a:ext cx="15499563" cy="4722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Weighs how important a word is in a specific document and how rare it is in all the collections of documents</a:t>
            </a:r>
          </a:p>
          <a:p>
            <a:pPr algn="l">
              <a:lnSpc>
                <a:spcPts val="4140"/>
              </a:lnSpc>
            </a:p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High TF-IDF score -&gt; word appears many times in a document but is rare in collection of documents -&gt;</a:t>
            </a:r>
            <a:r>
              <a:rPr lang="en-US" sz="3000">
                <a:solidFill>
                  <a:srgbClr val="FF1616"/>
                </a:solidFill>
                <a:latin typeface="Poppins"/>
                <a:ea typeface="Poppins"/>
                <a:cs typeface="Poppins"/>
                <a:sym typeface="Poppins"/>
              </a:rPr>
              <a:t> ”Capitol", "Trump"</a:t>
            </a:r>
          </a:p>
          <a:p>
            <a:pPr algn="l">
              <a:lnSpc>
                <a:spcPts val="4140"/>
              </a:lnSpc>
            </a:p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Low TF-IDF score -&gt; word that appears moderately in a document but is extremely common in collection of documents -&gt; </a:t>
            </a:r>
            <a:r>
              <a:rPr lang="en-US" sz="3000">
                <a:solidFill>
                  <a:srgbClr val="FF1616"/>
                </a:solidFill>
                <a:latin typeface="Poppins"/>
                <a:ea typeface="Poppins"/>
                <a:cs typeface="Poppins"/>
                <a:sym typeface="Poppins"/>
              </a:rPr>
              <a:t>"Today", "Furthermore"</a:t>
            </a:r>
          </a:p>
          <a:p>
            <a:pPr algn="l">
              <a:lnSpc>
                <a:spcPts val="4140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TF-IDF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813654" y="1281262"/>
            <a:ext cx="12445646" cy="8491388"/>
            <a:chOff x="0" y="0"/>
            <a:chExt cx="16594195" cy="1132185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94195" cy="11321851"/>
            </a:xfrm>
            <a:custGeom>
              <a:avLst/>
              <a:gdLst/>
              <a:ahLst/>
              <a:cxnLst/>
              <a:rect r="r" b="b" t="t" l="l"/>
              <a:pathLst>
                <a:path h="11321851" w="16594195">
                  <a:moveTo>
                    <a:pt x="0" y="0"/>
                  </a:moveTo>
                  <a:lnTo>
                    <a:pt x="16594195" y="0"/>
                  </a:lnTo>
                  <a:lnTo>
                    <a:pt x="16594195" y="11321851"/>
                  </a:lnTo>
                  <a:lnTo>
                    <a:pt x="0" y="11321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715375" y="0"/>
            <a:ext cx="9572625" cy="10287000"/>
          </a:xfrm>
          <a:custGeom>
            <a:avLst/>
            <a:gdLst/>
            <a:ahLst/>
            <a:cxnLst/>
            <a:rect r="r" b="b" t="t" l="l"/>
            <a:pathLst>
              <a:path h="10287000" w="9572625">
                <a:moveTo>
                  <a:pt x="0" y="0"/>
                </a:moveTo>
                <a:lnTo>
                  <a:pt x="9572625" y="0"/>
                </a:lnTo>
                <a:lnTo>
                  <a:pt x="957262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462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24000" y="1800995"/>
            <a:ext cx="7620000" cy="2082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ANY QUESTIONS 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44417" y="3619500"/>
            <a:ext cx="13199166" cy="5160255"/>
          </a:xfrm>
          <a:custGeom>
            <a:avLst/>
            <a:gdLst/>
            <a:ahLst/>
            <a:cxnLst/>
            <a:rect r="r" b="b" t="t" l="l"/>
            <a:pathLst>
              <a:path h="5160255" w="13199166">
                <a:moveTo>
                  <a:pt x="0" y="0"/>
                </a:moveTo>
                <a:lnTo>
                  <a:pt x="13199166" y="0"/>
                </a:lnTo>
                <a:lnTo>
                  <a:pt x="13199166" y="5160255"/>
                </a:lnTo>
                <a:lnTo>
                  <a:pt x="0" y="51602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2" r="0" b="-6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69874" y="528064"/>
            <a:ext cx="1573709" cy="1001272"/>
          </a:xfrm>
          <a:custGeom>
            <a:avLst/>
            <a:gdLst/>
            <a:ahLst/>
            <a:cxnLst/>
            <a:rect r="r" b="b" t="t" l="l"/>
            <a:pathLst>
              <a:path h="1001272" w="1573709">
                <a:moveTo>
                  <a:pt x="0" y="0"/>
                </a:moveTo>
                <a:lnTo>
                  <a:pt x="1573709" y="0"/>
                </a:lnTo>
                <a:lnTo>
                  <a:pt x="1573709" y="1001272"/>
                </a:lnTo>
                <a:lnTo>
                  <a:pt x="0" y="1001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HANDLING TEXT IN ML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24000" y="2350114"/>
            <a:ext cx="156972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NOTE ON REGEX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HANDLING TEXT IN ML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76350" y="3194159"/>
            <a:ext cx="15735300" cy="597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 far, all algorithms that we have seen take as input tabular information with numeric or categorical data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(and a brief stint with datetime data when we looked at time series)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There are several areas of application where our data is not natively structured in this way: sound, image and text come to mind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these situations we often reduce the problem to turning the native data format into a suitable set of features, followed by applying the typical ML algorithms.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other words: how do we turn text into a suitable set of numbers?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HANDLING TEXT IN ML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24000" y="3044612"/>
            <a:ext cx="15735300" cy="5514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Some of this feature generation can and should come from metadata:</a:t>
            </a: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•source of text </a:t>
            </a: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date of production </a:t>
            </a: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author</a:t>
            </a: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number / type of interactions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But ultimately it is clear that most of the information must come from the body of the text. 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We have seen the bag-of-words model before, but that approach had some shortcomings that we will try to address in this class.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4000" y="2474060"/>
            <a:ext cx="7013047" cy="414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Tokenization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involves taking any text and splitting it into "tokens"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Usually the tokens chosen are individual words but can be sentences as well.</a:t>
            </a:r>
          </a:p>
          <a:p>
            <a:pPr algn="l">
              <a:lnSpc>
                <a:spcPts val="360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289397" y="2502635"/>
            <a:ext cx="9998603" cy="6234948"/>
          </a:xfrm>
          <a:custGeom>
            <a:avLst/>
            <a:gdLst/>
            <a:ahLst/>
            <a:cxnLst/>
            <a:rect r="r" b="b" t="t" l="l"/>
            <a:pathLst>
              <a:path h="6234948" w="9998603">
                <a:moveTo>
                  <a:pt x="0" y="0"/>
                </a:moveTo>
                <a:lnTo>
                  <a:pt x="9998603" y="0"/>
                </a:lnTo>
                <a:lnTo>
                  <a:pt x="9998603" y="6234948"/>
                </a:lnTo>
                <a:lnTo>
                  <a:pt x="0" y="6234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82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91314" y="9570900"/>
            <a:ext cx="2496686" cy="594238"/>
          </a:xfrm>
          <a:custGeom>
            <a:avLst/>
            <a:gdLst/>
            <a:ahLst/>
            <a:cxnLst/>
            <a:rect r="r" b="b" t="t" l="l"/>
            <a:pathLst>
              <a:path h="594238" w="2496686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7251" y="9080362"/>
            <a:ext cx="17250749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PROBLEMS</a:t>
            </a:r>
            <a:r>
              <a:rPr lang="en-US" sz="21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: YOU CAN LOSE IMPORTANT MEANING LIKE "NEW YORK" GETS SPLIT INTO "NEW" AND "YORK" THUS LOSING THE GEOGRAPHICAL MEANING. A GOOD MACHINE LEARNING APPLICATION WOULD TAKE THIS INTO CONSIDERATION BY CONSIDERING THE RELATIVE FREQUENCYOF PAIRS OF WORDS AND PERHAPS KEEP THOSE PAIRS AS A SINGLE WORD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76350" y="3194159"/>
            <a:ext cx="7013047" cy="505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Part-of-Speech tagging (POS)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Can be a very valuable feature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Used heavily in Natural Language Generation (NLG)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that usecase the "next word" is heavily dependent on the previous</a:t>
            </a:r>
          </a:p>
          <a:p>
            <a:pPr algn="l">
              <a:lnSpc>
                <a:spcPts val="3600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691447" y="3222734"/>
            <a:ext cx="8800454" cy="4983258"/>
          </a:xfrm>
          <a:custGeom>
            <a:avLst/>
            <a:gdLst/>
            <a:ahLst/>
            <a:cxnLst/>
            <a:rect r="r" b="b" t="t" l="l"/>
            <a:pathLst>
              <a:path h="4983258" w="8800454">
                <a:moveTo>
                  <a:pt x="0" y="0"/>
                </a:moveTo>
                <a:lnTo>
                  <a:pt x="8800455" y="0"/>
                </a:lnTo>
                <a:lnTo>
                  <a:pt x="8800455" y="4983258"/>
                </a:lnTo>
                <a:lnTo>
                  <a:pt x="0" y="49832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91314" y="9570900"/>
            <a:ext cx="2496686" cy="594238"/>
          </a:xfrm>
          <a:custGeom>
            <a:avLst/>
            <a:gdLst/>
            <a:ahLst/>
            <a:cxnLst/>
            <a:rect r="r" b="b" t="t" l="l"/>
            <a:pathLst>
              <a:path h="594238" w="2496686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76350" y="3194159"/>
            <a:ext cx="7013047" cy="597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Stemming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Removing prefixes and suffixes in order to reduce synonym words into their common form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This can lead to some problems of creating spurious relations</a:t>
            </a:r>
          </a:p>
          <a:p>
            <a:pPr algn="l">
              <a:lnSpc>
                <a:spcPts val="3600"/>
              </a:lnSpc>
            </a:pP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Stripes -&gt; Strip</a:t>
            </a:r>
          </a:p>
          <a:p>
            <a:pPr algn="l" marL="647703" indent="-323852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Strip -&gt; Strip</a:t>
            </a:r>
          </a:p>
          <a:p>
            <a:pPr algn="l">
              <a:lnSpc>
                <a:spcPts val="3600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144000" y="3222734"/>
            <a:ext cx="8057791" cy="6035566"/>
          </a:xfrm>
          <a:custGeom>
            <a:avLst/>
            <a:gdLst/>
            <a:ahLst/>
            <a:cxnLst/>
            <a:rect r="r" b="b" t="t" l="l"/>
            <a:pathLst>
              <a:path h="6035566" w="8057791">
                <a:moveTo>
                  <a:pt x="0" y="0"/>
                </a:moveTo>
                <a:lnTo>
                  <a:pt x="8057791" y="0"/>
                </a:lnTo>
                <a:lnTo>
                  <a:pt x="8057791" y="6035566"/>
                </a:lnTo>
                <a:lnTo>
                  <a:pt x="0" y="60355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91314" y="9570900"/>
            <a:ext cx="2496686" cy="594238"/>
          </a:xfrm>
          <a:custGeom>
            <a:avLst/>
            <a:gdLst/>
            <a:ahLst/>
            <a:cxnLst/>
            <a:rect r="r" b="b" t="t" l="l"/>
            <a:pathLst>
              <a:path h="594238" w="2496686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76350" y="3194159"/>
            <a:ext cx="4824065" cy="460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lemmatization 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looks beyond word reduction and considers a language’s full vocabulary to apply a morphological analysis to words. The lemma of ‘was’ is ‘be’ and the lemma of ‘mice’ is ‘mouse’.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074780" y="3222734"/>
            <a:ext cx="9790700" cy="3091800"/>
          </a:xfrm>
          <a:custGeom>
            <a:avLst/>
            <a:gdLst/>
            <a:ahLst/>
            <a:cxnLst/>
            <a:rect r="r" b="b" t="t" l="l"/>
            <a:pathLst>
              <a:path h="3091800" w="9790700">
                <a:moveTo>
                  <a:pt x="0" y="0"/>
                </a:moveTo>
                <a:lnTo>
                  <a:pt x="9790700" y="0"/>
                </a:lnTo>
                <a:lnTo>
                  <a:pt x="9790700" y="3091800"/>
                </a:lnTo>
                <a:lnTo>
                  <a:pt x="0" y="3091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254697" y="6314534"/>
            <a:ext cx="10610783" cy="2042384"/>
          </a:xfrm>
          <a:custGeom>
            <a:avLst/>
            <a:gdLst/>
            <a:ahLst/>
            <a:cxnLst/>
            <a:rect r="r" b="b" t="t" l="l"/>
            <a:pathLst>
              <a:path h="2042384" w="10610783">
                <a:moveTo>
                  <a:pt x="0" y="0"/>
                </a:moveTo>
                <a:lnTo>
                  <a:pt x="10610783" y="0"/>
                </a:lnTo>
                <a:lnTo>
                  <a:pt x="10610783" y="2042384"/>
                </a:lnTo>
                <a:lnTo>
                  <a:pt x="0" y="20423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946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791314" y="9570900"/>
            <a:ext cx="2496686" cy="594238"/>
          </a:xfrm>
          <a:custGeom>
            <a:avLst/>
            <a:gdLst/>
            <a:ahLst/>
            <a:cxnLst/>
            <a:rect r="r" b="b" t="t" l="l"/>
            <a:pathLst>
              <a:path h="594238" w="2496686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4000" y="1347937"/>
            <a:ext cx="15967902" cy="79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24000" y="3163665"/>
            <a:ext cx="4824065" cy="3150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Removal of stop words</a:t>
            </a:r>
          </a:p>
          <a:p>
            <a:pPr algn="l">
              <a:lnSpc>
                <a:spcPts val="4140"/>
              </a:lnSpc>
            </a:p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Stop words are common words which are usually removed to not be interpreted as noise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369123" y="2344041"/>
            <a:ext cx="9122779" cy="7083570"/>
          </a:xfrm>
          <a:custGeom>
            <a:avLst/>
            <a:gdLst/>
            <a:ahLst/>
            <a:cxnLst/>
            <a:rect r="r" b="b" t="t" l="l"/>
            <a:pathLst>
              <a:path h="7083570" w="9122779">
                <a:moveTo>
                  <a:pt x="0" y="0"/>
                </a:moveTo>
                <a:lnTo>
                  <a:pt x="9122779" y="0"/>
                </a:lnTo>
                <a:lnTo>
                  <a:pt x="9122779" y="7083570"/>
                </a:lnTo>
                <a:lnTo>
                  <a:pt x="0" y="70835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91314" y="9570900"/>
            <a:ext cx="2496686" cy="594238"/>
          </a:xfrm>
          <a:custGeom>
            <a:avLst/>
            <a:gdLst/>
            <a:ahLst/>
            <a:cxnLst/>
            <a:rect r="r" b="b" t="t" l="l"/>
            <a:pathLst>
              <a:path h="594238" w="2496686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DAGNevjx4Nw</dc:identifier>
  <dcterms:modified xsi:type="dcterms:W3CDTF">2011-08-01T06:04:30Z</dcterms:modified>
  <cp:revision>1</cp:revision>
  <dc:title>TEMPLATE.pptx</dc:title>
</cp:coreProperties>
</file>

<file path=docProps/thumbnail.jpeg>
</file>